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28"/>
  </p:notesMasterIdLst>
  <p:handoutMasterIdLst>
    <p:handoutMasterId r:id="rId29"/>
  </p:handoutMasterIdLst>
  <p:sldIdLst>
    <p:sldId id="754" r:id="rId5"/>
    <p:sldId id="756" r:id="rId6"/>
    <p:sldId id="757" r:id="rId7"/>
    <p:sldId id="759" r:id="rId8"/>
    <p:sldId id="760" r:id="rId9"/>
    <p:sldId id="761" r:id="rId10"/>
    <p:sldId id="762" r:id="rId11"/>
    <p:sldId id="763" r:id="rId12"/>
    <p:sldId id="764" r:id="rId13"/>
    <p:sldId id="766" r:id="rId14"/>
    <p:sldId id="767" r:id="rId15"/>
    <p:sldId id="765" r:id="rId16"/>
    <p:sldId id="768" r:id="rId17"/>
    <p:sldId id="769" r:id="rId18"/>
    <p:sldId id="770" r:id="rId19"/>
    <p:sldId id="771" r:id="rId20"/>
    <p:sldId id="772" r:id="rId21"/>
    <p:sldId id="773" r:id="rId22"/>
    <p:sldId id="774" r:id="rId23"/>
    <p:sldId id="775" r:id="rId24"/>
    <p:sldId id="776" r:id="rId25"/>
    <p:sldId id="777" r:id="rId26"/>
    <p:sldId id="755" r:id="rId27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5358F9-C80F-8999-F496-5D582F083AA8}" v="6" dt="2019-11-14T00:41:14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1003" autoAdjust="0"/>
  </p:normalViewPr>
  <p:slideViewPr>
    <p:cSldViewPr snapToGrid="0">
      <p:cViewPr varScale="1">
        <p:scale>
          <a:sx n="91" d="100"/>
          <a:sy n="91" d="100"/>
        </p:scale>
        <p:origin x="259" y="67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4/10/2020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https://machinelearningmastery.com/handwritten-digit-recognition-using-convolutional-neural-networks-python-keras/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https://machinelearningmastery.com/handwritten-digit-recognition-using-convolutional-neural-networks-python-keras/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5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hyperlink" Target="https://en.wikipedia.org/wiki/Logistic_func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rodrigob.github.io/are_we_there_yet/build/classification_datasets_results.html#4d4e495354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Speaker, Date</a:t>
            </a:r>
            <a:endParaRPr lang="en-US" dirty="0"/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 Models (CNN) Using </a:t>
            </a:r>
            <a:r>
              <a:rPr lang="en-US" dirty="0" err="1"/>
              <a:t>tf.Keras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4961-3B27-40AF-AFA3-00D29FE2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Perceptron Layer</a:t>
            </a:r>
          </a:p>
        </p:txBody>
      </p:sp>
    </p:spTree>
    <p:extLst>
      <p:ext uri="{BB962C8B-B14F-4D97-AF65-F5344CB8AC3E}">
        <p14:creationId xmlns:p14="http://schemas.microsoft.com/office/powerpoint/2010/main" val="134875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00BD-0EA2-4373-8125-04BD7B63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Layer Perceptron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4F27-B14A-4852-A11C-6F61AFE3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Let’s use what we learned  - Fully Connected Networks (FCN)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 with a single layer Perceptron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Can it do image recognition?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FB83C-44BB-4704-B579-7CEB2043F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4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6CAA-4EF7-43D1-AC08-CB3A545A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AC8E1-BF8E-495B-87C6-6A287F7FB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329EAD-A4F2-46CB-9FA5-473DA4C7F378}"/>
              </a:ext>
            </a:extLst>
          </p:cNvPr>
          <p:cNvSpPr txBox="1">
            <a:spLocks/>
          </p:cNvSpPr>
          <p:nvPr/>
        </p:nvSpPr>
        <p:spPr>
          <a:xfrm>
            <a:off x="99715" y="1774264"/>
            <a:ext cx="3937447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Keras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already has MNIST available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60,000 images and labels for training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10,000 images and labels for testing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Converted to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Numpy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arrays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Convert 28x28 array to 1D vector (784)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Convert labels to categories (10 of them)</a:t>
            </a:r>
          </a:p>
          <a:p>
            <a:pPr marL="317497" indent="-317497" fontAlgn="auto"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3D2FC1C5-D88C-43BD-874A-E5985572C30A}"/>
              </a:ext>
            </a:extLst>
          </p:cNvPr>
          <p:cNvSpPr/>
          <p:nvPr/>
        </p:nvSpPr>
        <p:spPr>
          <a:xfrm>
            <a:off x="4304584" y="1510084"/>
            <a:ext cx="5978105" cy="4292804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numpy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tensorflow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tf.keras.datasets.mnist.load_data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train_x.astype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('float32') / 255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test_x.astype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('float32') / 255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print("Training data, X shape = ",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train_x.shape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print("Training data, y shape = ",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train_y.shape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print("Test data, x shape = ",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test_x.shape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print("Test data, y shape = ",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test_y.shape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train_x.reshape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(60000,784)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test_x.reshape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(10000,784)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tf.keras.utils.to_categorical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train_y,10)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tf.keras.utils.to_categorical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test_y,10)</a:t>
            </a:r>
          </a:p>
        </p:txBody>
      </p:sp>
    </p:spTree>
    <p:extLst>
      <p:ext uri="{BB962C8B-B14F-4D97-AF65-F5344CB8AC3E}">
        <p14:creationId xmlns:p14="http://schemas.microsoft.com/office/powerpoint/2010/main" val="8754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190D-CEF2-4F8D-BEF4-685A34D0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82A44-1208-4E64-B83C-9EFD128FE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8BE8CF-4506-4737-9B40-B07AA899F6D3}"/>
              </a:ext>
            </a:extLst>
          </p:cNvPr>
          <p:cNvSpPr txBox="1">
            <a:spLocks/>
          </p:cNvSpPr>
          <p:nvPr/>
        </p:nvSpPr>
        <p:spPr>
          <a:xfrm>
            <a:off x="246363" y="1748384"/>
            <a:ext cx="3411237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One FCN layer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128 neurons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Use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for output layer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Great for classifications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Print out model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model.summary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 fontAlgn="auto"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317497" indent="-317497" fontAlgn="auto"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12A89386-8D05-47CD-9393-BDD528BC5C80}"/>
              </a:ext>
            </a:extLst>
          </p:cNvPr>
          <p:cNvSpPr/>
          <p:nvPr/>
        </p:nvSpPr>
        <p:spPr>
          <a:xfrm>
            <a:off x="3918823" y="1613599"/>
            <a:ext cx="6259872" cy="4132139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create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model =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tf.keras.models.Sequential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num_pixels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input_dim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num_pixels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kernel_initializer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='normal’,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activation='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relu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model.add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tf.keras.layers.Dense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num_classes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kernel_initializer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='normal’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activation='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softmax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# Compile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model.compile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(loss='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categorical_crossentropy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’,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optimizer='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adam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', metrics=['accuracy'])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sz="1200" kern="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model.summary</a:t>
            </a: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return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end def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Sequential()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(Dense(units=128,activation="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=(784,)))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(Dense(units=10,activation="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(optimizer=‘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’,loss="categorical_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crossentropy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",metrics=["accuracy"])</a:t>
            </a:r>
          </a:p>
          <a:p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Model.summary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print("Model Summary:")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model.summary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 ")</a:t>
            </a:r>
          </a:p>
        </p:txBody>
      </p:sp>
    </p:spTree>
    <p:extLst>
      <p:ext uri="{BB962C8B-B14F-4D97-AF65-F5344CB8AC3E}">
        <p14:creationId xmlns:p14="http://schemas.microsoft.com/office/powerpoint/2010/main" val="74430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94A8-B1E9-4785-B010-C71F702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9CB0D-37CA-4670-82D3-2DF8A0CC2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67606-99BC-4EF9-B0CE-57B25FF8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3" y="1824037"/>
            <a:ext cx="8143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4349-F713-43DE-99BB-5C403A85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-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BB9D-D8CA-46BD-85F6-7ED451757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3EA47-75EC-4A81-93DD-041C08E3609D}"/>
              </a:ext>
            </a:extLst>
          </p:cNvPr>
          <p:cNvSpPr txBox="1">
            <a:spLocks/>
          </p:cNvSpPr>
          <p:nvPr/>
        </p:nvSpPr>
        <p:spPr>
          <a:xfrm>
            <a:off x="229900" y="2099354"/>
            <a:ext cx="5664708" cy="39407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indent="-380996" fontAlgn="auto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mathematics, the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function, or normalized exponential function, is a generalization of the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hlinkClick r:id="rId2" tooltip="Logistic function"/>
              </a:rPr>
              <a:t>logistic function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(In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Keras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‘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softmax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’)</a:t>
            </a:r>
          </a:p>
          <a:p>
            <a:pPr marL="380996" indent="-380996" fontAlgn="auto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Neural Networks are commonly trained under a log loss (or cross-entropy) regime</a:t>
            </a:r>
          </a:p>
          <a:p>
            <a:pPr marL="380996" indent="-380996" fontAlgn="auto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Probabilities will be in range of 0 to 1</a:t>
            </a:r>
          </a:p>
          <a:p>
            <a:pPr marL="1015990" lvl="1" indent="-380996" fontAlgn="auto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Sum of all probabilities is 1</a:t>
            </a:r>
          </a:p>
          <a:p>
            <a:pPr marL="380996" indent="-380996" fontAlgn="auto">
              <a:spcAft>
                <a:spcPts val="0"/>
              </a:spcAft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2BCC85E-8A54-46D0-BC90-2A7B1BE9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3023" y="2294634"/>
            <a:ext cx="2405594" cy="860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297EF4D-8B14-4158-B3E8-0211EFC30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023" y="1713530"/>
            <a:ext cx="2303091" cy="424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3B620-E3AA-4FE5-BF4C-B55A98429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259" y="3265857"/>
            <a:ext cx="2598956" cy="25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4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2950-8F9D-4335-A8AE-E1FDA780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-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74141-6268-4652-AAA8-8722879BE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6783A73-CBD2-4FBD-90BC-53975AD7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5" y="1811546"/>
            <a:ext cx="5339675" cy="400475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8F0D6-14F7-4A72-A80E-844AC7D88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4" y="1813394"/>
            <a:ext cx="5398806" cy="40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87664-5AA6-4B92-9A29-BF5B1CFE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814D4-C9A5-4592-95B9-8698B46F8A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3FC103-DC5F-4BDB-9F82-DE7273376792}"/>
              </a:ext>
            </a:extLst>
          </p:cNvPr>
          <p:cNvSpPr/>
          <p:nvPr/>
        </p:nvSpPr>
        <p:spPr>
          <a:xfrm>
            <a:off x="4572003" y="1774263"/>
            <a:ext cx="6111296" cy="4039941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Train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time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start_time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model.fit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train_x,train_y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batch_size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=32,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epochs=10, verbose=1)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end_time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accuracy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model.evaluate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(x=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test_x,y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test_y,batch_size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=32)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print("Accuracy: ",accuracy[1])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25B543-9183-4A37-A30B-166B100CAB25}"/>
              </a:ext>
            </a:extLst>
          </p:cNvPr>
          <p:cNvSpPr txBox="1">
            <a:spLocks/>
          </p:cNvSpPr>
          <p:nvPr/>
        </p:nvSpPr>
        <p:spPr>
          <a:xfrm>
            <a:off x="289502" y="1774264"/>
            <a:ext cx="3773546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Collect training history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Batch size of 32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 Epochs (just a start)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Compute total training time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Evaluate accuracy of test images</a:t>
            </a:r>
          </a:p>
          <a:p>
            <a:pPr marL="800100" lvl="1" indent="-342900" fontAlgn="auto"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Print out accuracy of first image</a:t>
            </a:r>
          </a:p>
          <a:p>
            <a:pPr marL="317497" indent="-317497" fontAlgn="auto"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26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F40-66EC-4C6B-B4ED-150994E0E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F08A4-CCB8-4E6A-88A2-742BEA787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A4D8724-DEDA-49B2-9EA4-58832E8179DF}"/>
              </a:ext>
            </a:extLst>
          </p:cNvPr>
          <p:cNvSpPr/>
          <p:nvPr/>
        </p:nvSpPr>
        <p:spPr>
          <a:xfrm>
            <a:off x="4399475" y="1679067"/>
            <a:ext cx="6309699" cy="4333544"/>
          </a:xfrm>
          <a:prstGeom prst="roundRect">
            <a:avLst>
              <a:gd name="adj" fmla="val 6630"/>
            </a:avLst>
          </a:prstGeom>
          <a:solidFill>
            <a:srgbClr val="E7E6E6">
              <a:lumMod val="20000"/>
              <a:lumOff val="80000"/>
            </a:srgbClr>
          </a:solidFill>
          <a:ln w="38100" cap="flat" cmpd="sng" algn="ctr">
            <a:solidFill>
              <a:srgbClr val="73B9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lIns="91433" tIns="45716" rIns="91433" bIns="4571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import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matplotlib.pyplot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plt.plot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history.history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['acc'])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plt.title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('model accuracy')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plt.ylabel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('accuracy')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plt.xlabel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('epoch')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plt.legend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(['train'], loc='upper left')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plt.show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summarize history for loss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plt.plot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history.history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['loss'])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plt.title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('model loss')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plt.ylabel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('loss')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plt.xlabel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('epoch')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plt.legend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(['train'], loc='upper left')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plt.show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total training time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 ")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print("Total training time = ",(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end_time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start_time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)," seconds")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7156F6-FB5A-4D29-AD58-25EDAF52F862}"/>
              </a:ext>
            </a:extLst>
          </p:cNvPr>
          <p:cNvSpPr txBox="1">
            <a:spLocks/>
          </p:cNvSpPr>
          <p:nvPr/>
        </p:nvSpPr>
        <p:spPr>
          <a:xfrm>
            <a:off x="263626" y="1774264"/>
            <a:ext cx="3782164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Plot accuracy and loss history</a:t>
            </a:r>
          </a:p>
          <a:p>
            <a:pPr marL="342900" indent="-342900" fontAlgn="auto"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Print out total training time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marL="317497" indent="-317497" fontAlgn="auto"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63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4F2C-223F-442A-A894-CE1D4F44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A524E-44AC-4A84-A69A-DFCD75EDD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9846D-157E-458D-81D6-38B8CC9B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206"/>
            <a:ext cx="5388469" cy="3697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4660D-B3D2-4619-8530-A1C822AA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05" y="1961679"/>
            <a:ext cx="5500415" cy="37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6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D769-89C8-4AE5-80C0-901C875C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E8180-9155-4222-9845-831DC91A9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DBC0D-D17F-4816-B8E1-759B70B41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56F6-98C3-4190-8DD8-E5C04DE4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106EF-BB69-4DE8-9407-103A1090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Try longer training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100 Epochs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What happened?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Training data: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Loss = 0.002 (started at 0.281)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Accuracy = 0.999 (started at 0.919)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Validation data: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Loss = 0.168 (started at 0.212)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Accuracy = 0.982 (started at 0.957)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Over-trained?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E8078-DC00-4B91-9581-692BCA35E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7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59C8-1CC6-49C8-96A2-44B4B218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100 EPOCHS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46903-644B-44D1-9750-FE1BBA069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AE5EB-05F2-4DD3-9E94-8F705E46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4" y="2077701"/>
            <a:ext cx="9919052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E085-1641-4607-82C6-3BF172E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58714-BBC3-4D87-BD61-8EC2D268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After 10 epochs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About 99.5% accuracy (started at about 92.7%)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Loss of less than 0.0157 (started a bit above 0.255)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What happens with a longer training time?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Training data: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Loss = 0.002 (started at 0.281)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Accuracy = 0.999 (started at 0.919)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Validation data: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Loss = 0.168 (started at 0.212)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Accuracy = 0.982 (started at 0.957)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Over-fitting?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F7F2D-4CB0-4CE2-9F65-F15DDEE48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C72C-9AEC-462D-80BD-A497AF59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8F7FF-B454-42BD-8A40-7FB380A2E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0C84C7-FEA1-4928-A555-309139D95D36}"/>
              </a:ext>
            </a:extLst>
          </p:cNvPr>
          <p:cNvSpPr txBox="1">
            <a:spLocks/>
          </p:cNvSpPr>
          <p:nvPr/>
        </p:nvSpPr>
        <p:spPr>
          <a:xfrm>
            <a:off x="127461" y="1801874"/>
            <a:ext cx="5424136" cy="4132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1800" dirty="0">
                <a:solidFill>
                  <a:schemeClr val="bg1"/>
                </a:solidFill>
              </a:rPr>
              <a:t>Start with FCN</a:t>
            </a:r>
          </a:p>
          <a:p>
            <a:pPr marL="800100" lvl="1" indent="-342900"/>
            <a:r>
              <a:rPr lang="en-US" sz="1600" dirty="0">
                <a:solidFill>
                  <a:schemeClr val="bg1"/>
                </a:solidFill>
              </a:rPr>
              <a:t>Explain a box and whisker plot</a:t>
            </a:r>
          </a:p>
          <a:p>
            <a:pPr marL="342900" indent="-342900"/>
            <a:r>
              <a:rPr lang="en-US" sz="1800" dirty="0">
                <a:solidFill>
                  <a:schemeClr val="bg1"/>
                </a:solidFill>
              </a:rPr>
              <a:t>Explain convolution</a:t>
            </a:r>
          </a:p>
          <a:p>
            <a:pPr marL="800100" lvl="1" indent="-342900"/>
            <a:r>
              <a:rPr lang="en-US" sz="1600" dirty="0">
                <a:solidFill>
                  <a:schemeClr val="bg1"/>
                </a:solidFill>
              </a:rPr>
              <a:t>What is it?</a:t>
            </a:r>
          </a:p>
          <a:p>
            <a:pPr marL="342900" indent="-342900"/>
            <a:r>
              <a:rPr lang="en-US" sz="1800" dirty="0">
                <a:solidFill>
                  <a:schemeClr val="bg1"/>
                </a:solidFill>
              </a:rPr>
              <a:t>Explain other activation functions</a:t>
            </a:r>
          </a:p>
          <a:p>
            <a:pPr marL="342900" indent="-342900"/>
            <a:r>
              <a:rPr lang="en-US" sz="1800" dirty="0">
                <a:solidFill>
                  <a:schemeClr val="bg1"/>
                </a:solidFill>
              </a:rPr>
              <a:t>Basic convolution mode (1 CNN)</a:t>
            </a:r>
          </a:p>
          <a:p>
            <a:pPr marL="342900" indent="-342900"/>
            <a:r>
              <a:rPr lang="en-US" sz="1800" dirty="0">
                <a:solidFill>
                  <a:schemeClr val="bg1"/>
                </a:solidFill>
              </a:rPr>
              <a:t>Batch Normalization with 1 CNN</a:t>
            </a:r>
          </a:p>
          <a:p>
            <a:pPr marL="342900" indent="-342900"/>
            <a:r>
              <a:rPr lang="en-US" sz="1800" dirty="0">
                <a:solidFill>
                  <a:schemeClr val="bg1"/>
                </a:solidFill>
              </a:rPr>
              <a:t>Deeper CNN model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</a:rPr>
              <a:t>Visual analysis of model?</a:t>
            </a:r>
          </a:p>
          <a:p>
            <a:pPr marL="342900" indent="-342900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D166-6E37-4C71-92F9-312C76D2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5848-050D-4251-A0D6-AF936F337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Before Neural Networks, image recognition was very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Lots of hand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Most codes could be defeated by rotating image or changing colors (or both)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Yann </a:t>
            </a:r>
            <a:r>
              <a:rPr lang="en-US" sz="1800" dirty="0" err="1"/>
              <a:t>LeCun</a:t>
            </a:r>
            <a:r>
              <a:rPr lang="en-US" sz="1800" dirty="0"/>
              <a:t> thought of using the convolution operator as an activation function in a Neural Network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use of DNN’s and CNN’s exploded after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67D6A-B0C5-4760-9615-0761CD3EB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0A9D-85BB-4699-938F-ED096C07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B45A-0DC4-4D55-8391-1887C6044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Types of image problems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Classification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Bounding Box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Segmentation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FE220-CE1F-492E-BB7D-B027CB4D4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FD03-EF37-49A4-A191-18D5B046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25913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83C1-7426-4D46-9DD8-123CA7BC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 (MNIST)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34F8-A440-4A29-A34E-0C9C8E973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Object Classification or Recognition (what is the image?)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MNIST dataset was developed by Yann </a:t>
            </a:r>
            <a:r>
              <a:rPr lang="en-US" sz="1800" dirty="0" err="1"/>
              <a:t>LeCun</a:t>
            </a:r>
            <a:r>
              <a:rPr lang="en-US" sz="1800" dirty="0"/>
              <a:t>, Corinna Cortes and Christopher Burges for evaluating machine learning models on the handwritten digit classification problem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Constructed from a scanned document dataset available from the National Institute of Standards and Technology (NIST)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Variety of scanned documents, normalized in size and centered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28 by 28 pixels square (784 pixels total), grayscale (0..255)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60,000 images are used in training, 10,000 images are used to test it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10 digits (0 to 9) or 10 classes to predict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Results are reported using prediction error, which is nothing more than the inverted classification accuracy.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3F189-3337-4CA8-A2BD-B2E8940E6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0760-A641-4FC7-84DB-0FFA77628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 (MNIST)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0B90-684F-42D2-ABAA-B05F71C3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Excellent results achieve a prediction error of less than 1%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State-of-the-art prediction error of approximately 0.2% with large Convolutional Neural Networks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There is a listing of the state-of-the-art results and links to the relevant papers on the MNIST and other datasets on </a:t>
            </a:r>
            <a:r>
              <a:rPr lang="en-US" sz="1600" dirty="0">
                <a:hlinkClick r:id="rId2"/>
              </a:rPr>
              <a:t>Rodrigo </a:t>
            </a:r>
            <a:r>
              <a:rPr lang="en-US" sz="1600" dirty="0" err="1">
                <a:hlinkClick r:id="rId2"/>
              </a:rPr>
              <a:t>Benenson’s</a:t>
            </a:r>
            <a:r>
              <a:rPr lang="en-US" sz="1600" dirty="0">
                <a:hlinkClick r:id="rId2"/>
              </a:rPr>
              <a:t> webpage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C923D-69EE-4607-B352-76DCEFE70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C6D0-DB66-45A6-94F6-A059F94C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 – Sample Output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D68A2-C6DB-4B03-811B-F97862BE7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251AA-8225-49B1-8FD9-93900BEA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60" y="1761294"/>
            <a:ext cx="5387681" cy="40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6" ma:contentTypeDescription="Create a new document." ma:contentTypeScope="" ma:versionID="78e83a7562519defa34023cb5fc8362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d8790d471b169e021690c0a0cf3dd5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1D64DD-6322-4CA1-983C-7D8478D3F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83282</TotalTime>
  <Words>1236</Words>
  <Application>Microsoft Office PowerPoint</Application>
  <PresentationFormat>Custom</PresentationFormat>
  <Paragraphs>177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Trebuchet MS</vt:lpstr>
      <vt:lpstr>Wingdings</vt:lpstr>
      <vt:lpstr>Title &amp; Bullet</vt:lpstr>
      <vt:lpstr>Convolution Neural Network Models (CNN) Using tf.Keras</vt:lpstr>
      <vt:lpstr>PowerPoint Presentation</vt:lpstr>
      <vt:lpstr>OUTLINE</vt:lpstr>
      <vt:lpstr>Image Problems</vt:lpstr>
      <vt:lpstr>PowerPoint Presentation</vt:lpstr>
      <vt:lpstr>MNIST</vt:lpstr>
      <vt:lpstr>Object Classification (MNIST)</vt:lpstr>
      <vt:lpstr>Object Classification (MNIST)</vt:lpstr>
      <vt:lpstr>Load Data – Sample Output</vt:lpstr>
      <vt:lpstr>Single Perceptron Layer</vt:lpstr>
      <vt:lpstr>Single Layer Perceptron Model</vt:lpstr>
      <vt:lpstr>PowerPoint Presentation</vt:lpstr>
      <vt:lpstr>Create Model</vt:lpstr>
      <vt:lpstr>Create Model</vt:lpstr>
      <vt:lpstr>Activation Function - Softmax</vt:lpstr>
      <vt:lpstr>Activation Function - Softmax</vt:lpstr>
      <vt:lpstr>TRAIN</vt:lpstr>
      <vt:lpstr>POST-PROCESSING</vt:lpstr>
      <vt:lpstr>POST PROCESSING</vt:lpstr>
      <vt:lpstr>Longer training</vt:lpstr>
      <vt:lpstr>AFTER 100 EPOCHS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Jeffrey Layton</cp:lastModifiedBy>
  <cp:revision>3557</cp:revision>
  <dcterms:created xsi:type="dcterms:W3CDTF">2008-01-24T03:11:41Z</dcterms:created>
  <dcterms:modified xsi:type="dcterms:W3CDTF">2020-04-10T21:24:02Z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